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2"/>
  </p:sldMasterIdLst>
  <p:notesMasterIdLst>
    <p:notesMasterId r:id="rId11"/>
  </p:notesMasterIdLst>
  <p:handoutMasterIdLst>
    <p:handoutMasterId r:id="rId12"/>
  </p:handoutMasterIdLst>
  <p:sldIdLst>
    <p:sldId id="286" r:id="rId3"/>
    <p:sldId id="385" r:id="rId4"/>
    <p:sldId id="392" r:id="rId5"/>
    <p:sldId id="393" r:id="rId6"/>
    <p:sldId id="388" r:id="rId7"/>
    <p:sldId id="395" r:id="rId8"/>
    <p:sldId id="396" r:id="rId9"/>
    <p:sldId id="323" r:id="rId10"/>
  </p:sldIdLst>
  <p:sldSz cx="9144000" cy="6858000" type="screen4x3"/>
  <p:notesSz cx="6797675" cy="9926638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571E"/>
    <a:srgbClr val="F8F8F8"/>
    <a:srgbClr val="218C50"/>
    <a:srgbClr val="236946"/>
    <a:srgbClr val="015F42"/>
    <a:srgbClr val="01573C"/>
    <a:srgbClr val="FF9966"/>
    <a:srgbClr val="226A3D"/>
    <a:srgbClr val="B0B0B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A111915-BE36-4E01-A7E5-04B1672EAD32}" styleName="Helle Formatvorlage 2 - Akz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88207" autoAdjust="0"/>
  </p:normalViewPr>
  <p:slideViewPr>
    <p:cSldViewPr>
      <p:cViewPr varScale="1">
        <p:scale>
          <a:sx n="74" d="100"/>
          <a:sy n="74" d="100"/>
        </p:scale>
        <p:origin x="1579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008"/>
    </p:cViewPr>
  </p:sorterViewPr>
  <p:notesViewPr>
    <p:cSldViewPr>
      <p:cViewPr>
        <p:scale>
          <a:sx n="100" d="100"/>
          <a:sy n="100" d="100"/>
        </p:scale>
        <p:origin x="-883" y="374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1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29831"/>
            <a:ext cx="2946400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831"/>
            <a:ext cx="2946400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7D69A98-A661-4BA0-BD44-D6C651A8245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29760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1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5713"/>
            <a:ext cx="5060950" cy="4466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Textformatierung des Masters zu bearbeiten.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29831"/>
            <a:ext cx="2946400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831"/>
            <a:ext cx="2946400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E322580-87AB-4D31-9D73-5001C877DFB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00650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68507A-8E0C-4D53-ACAC-F774152991BF}" type="slidenum">
              <a:rPr lang="de-DE" smtClean="0"/>
              <a:pPr/>
              <a:t>1</a:t>
            </a:fld>
            <a:endParaRPr lang="de-DE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AT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322580-87AB-4D31-9D73-5001C877DFB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8178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322580-87AB-4D31-9D73-5001C877DFB1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3070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322580-87AB-4D31-9D73-5001C877DFB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8925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322580-87AB-4D31-9D73-5001C877DFB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0354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322580-87AB-4D31-9D73-5001C877DFB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7096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E96C24-68BC-4AA5-8728-CDD91B2A56EF}" type="slidenum">
              <a:rPr lang="de-DE" smtClean="0"/>
              <a:pPr/>
              <a:t>8</a:t>
            </a:fld>
            <a:endParaRPr lang="de-DE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6125"/>
            <a:ext cx="4962525" cy="3722688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606" y="4716465"/>
            <a:ext cx="5438464" cy="4464050"/>
          </a:xfrm>
          <a:noFill/>
          <a:ln/>
        </p:spPr>
        <p:txBody>
          <a:bodyPr/>
          <a:lstStyle/>
          <a:p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7" descr="Land-STMK-Titel 100dpi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45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8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63" y="5033963"/>
            <a:ext cx="2595562" cy="147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4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914400"/>
            <a:ext cx="5410200" cy="1143000"/>
          </a:xfrm>
        </p:spPr>
        <p:txBody>
          <a:bodyPr/>
          <a:lstStyle>
            <a:lvl1pPr>
              <a:defRPr sz="2000" b="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676400" y="2971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de-AT"/>
              <a:t>Master-Untertitelformat bearbeiten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800" y="1155700"/>
            <a:ext cx="4235450" cy="4772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92650" y="1155700"/>
            <a:ext cx="4235450" cy="4772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2275" y="228600"/>
            <a:ext cx="2155825" cy="56991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4800" y="228600"/>
            <a:ext cx="6315075" cy="56991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6" descr="gruen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8115300" cy="102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5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056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de-AT" dirty="0"/>
          </a:p>
        </p:txBody>
      </p:sp>
      <p:sp>
        <p:nvSpPr>
          <p:cNvPr id="1061" name="Line 37"/>
          <p:cNvSpPr>
            <a:spLocks noChangeShapeType="1"/>
          </p:cNvSpPr>
          <p:nvPr/>
        </p:nvSpPr>
        <p:spPr bwMode="auto">
          <a:xfrm>
            <a:off x="685800" y="6772275"/>
            <a:ext cx="777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1030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28600"/>
            <a:ext cx="6248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</a:p>
        </p:txBody>
      </p:sp>
      <p:pic>
        <p:nvPicPr>
          <p:cNvPr id="1031" name="Picture 41" descr="panther-h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438400" y="1219200"/>
            <a:ext cx="3886200" cy="474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155700"/>
            <a:ext cx="8623300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</a:p>
        </p:txBody>
      </p:sp>
      <p:pic>
        <p:nvPicPr>
          <p:cNvPr id="1033" name="Picture 50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308850" y="0"/>
            <a:ext cx="1835150" cy="10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feld 1"/>
          <p:cNvSpPr txBox="1"/>
          <p:nvPr/>
        </p:nvSpPr>
        <p:spPr>
          <a:xfrm>
            <a:off x="7812360" y="6322970"/>
            <a:ext cx="794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9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rPr>
              <a:t>Folie </a:t>
            </a:r>
            <a:fld id="{4A19910A-789F-4C8E-A2B7-39746982DE1A}" type="slidenum">
              <a:rPr lang="de-AT" sz="900" kern="1200" smtClean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rPr>
              <a:t>‹Nr.›</a:t>
            </a:fld>
            <a:r>
              <a:rPr lang="de-AT" dirty="0" smtClean="0"/>
              <a:t>  </a:t>
            </a:r>
            <a:endParaRPr lang="de-A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rgbClr val="218C50"/>
        </a:buClr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fhYRPqjvFLU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de-AT" sz="2800" b="1" dirty="0">
                <a:solidFill>
                  <a:srgbClr val="FFFFFF"/>
                </a:solidFill>
              </a:rPr>
              <a:t>Highway 2020</a:t>
            </a:r>
            <a:endParaRPr lang="de-AT" sz="2800" dirty="0"/>
          </a:p>
        </p:txBody>
      </p:sp>
      <p:sp>
        <p:nvSpPr>
          <p:cNvPr id="4098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11560" y="2348880"/>
            <a:ext cx="8562556" cy="3744416"/>
          </a:xfrm>
        </p:spPr>
        <p:txBody>
          <a:bodyPr/>
          <a:lstStyle/>
          <a:p>
            <a:pPr algn="ctr">
              <a:lnSpc>
                <a:spcPct val="150000"/>
              </a:lnSpc>
              <a:buNone/>
            </a:pPr>
            <a:r>
              <a:rPr lang="de-AT" sz="2800" b="1" dirty="0" smtClean="0"/>
              <a:t>Breitbandstrategie Steiermark</a:t>
            </a:r>
            <a:endParaRPr lang="de-AT" b="1" i="1" dirty="0"/>
          </a:p>
          <a:p>
            <a:pPr algn="ctr">
              <a:lnSpc>
                <a:spcPct val="150000"/>
              </a:lnSpc>
              <a:buNone/>
            </a:pPr>
            <a:r>
              <a:rPr lang="de-AT" sz="2400" b="1" i="1" dirty="0" smtClean="0"/>
              <a:t>Überblick und aktuelle Entwicklungen</a:t>
            </a:r>
          </a:p>
          <a:p>
            <a:endParaRPr lang="de-AT" sz="1600" dirty="0"/>
          </a:p>
          <a:p>
            <a:r>
              <a:rPr lang="de-DE" sz="1600" dirty="0"/>
              <a:t> </a:t>
            </a:r>
            <a:endParaRPr lang="de-AT" sz="1600" i="1" dirty="0" smtClean="0"/>
          </a:p>
          <a:p>
            <a:pPr algn="l">
              <a:lnSpc>
                <a:spcPct val="100000"/>
              </a:lnSpc>
              <a:spcBef>
                <a:spcPts val="600"/>
              </a:spcBef>
              <a:buNone/>
            </a:pPr>
            <a:endParaRPr lang="de-AT" sz="1400" i="1" dirty="0" smtClean="0"/>
          </a:p>
          <a:p>
            <a:pPr algn="l">
              <a:lnSpc>
                <a:spcPct val="100000"/>
              </a:lnSpc>
              <a:spcBef>
                <a:spcPts val="600"/>
              </a:spcBef>
              <a:buNone/>
            </a:pPr>
            <a:endParaRPr lang="de-AT" sz="1400" i="1" dirty="0" smtClean="0"/>
          </a:p>
          <a:p>
            <a:pPr algn="l">
              <a:lnSpc>
                <a:spcPct val="100000"/>
              </a:lnSpc>
              <a:spcBef>
                <a:spcPts val="600"/>
              </a:spcBef>
              <a:buNone/>
            </a:pPr>
            <a:r>
              <a:rPr lang="de-AT" sz="1400" i="1" dirty="0" smtClean="0"/>
              <a:t>Dr. Gerd Gratzer, Land Stmk/Abteilung 12 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de-AT" sz="1400" i="1" dirty="0" smtClean="0"/>
              <a:t>März 2019</a:t>
            </a:r>
            <a:endParaRPr lang="de-AT" sz="1400" i="1" dirty="0"/>
          </a:p>
          <a:p>
            <a:pPr algn="ctr">
              <a:lnSpc>
                <a:spcPct val="150000"/>
              </a:lnSpc>
              <a:buNone/>
            </a:pPr>
            <a:endParaRPr lang="de-A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28600"/>
            <a:ext cx="7236296" cy="609600"/>
          </a:xfrm>
        </p:spPr>
        <p:txBody>
          <a:bodyPr/>
          <a:lstStyle/>
          <a:p>
            <a:r>
              <a:rPr lang="de-AT" sz="2000" dirty="0" smtClean="0"/>
              <a:t>Breitbandstrategie Highway 2020 │  3 Ziele</a:t>
            </a:r>
            <a:endParaRPr lang="de-AT" sz="2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 smtClean="0"/>
          </a:p>
          <a:p>
            <a:r>
              <a:rPr lang="de-AT" b="1" dirty="0" smtClean="0"/>
              <a:t>bis 2018: </a:t>
            </a:r>
            <a:r>
              <a:rPr lang="de-AT" dirty="0" smtClean="0"/>
              <a:t>bis zu 30 </a:t>
            </a:r>
            <a:r>
              <a:rPr lang="de-AT" dirty="0" err="1" smtClean="0"/>
              <a:t>Mbit</a:t>
            </a:r>
            <a:r>
              <a:rPr lang="de-AT" dirty="0" smtClean="0"/>
              <a:t>/s für alle Gemeinden und Unternehmen</a:t>
            </a:r>
          </a:p>
          <a:p>
            <a:endParaRPr lang="de-AT" dirty="0" smtClean="0"/>
          </a:p>
          <a:p>
            <a:r>
              <a:rPr lang="de-AT" b="1" dirty="0"/>
              <a:t>b</a:t>
            </a:r>
            <a:r>
              <a:rPr lang="de-AT" b="1" dirty="0" smtClean="0"/>
              <a:t>is 2020: </a:t>
            </a:r>
            <a:r>
              <a:rPr lang="de-AT" dirty="0" smtClean="0"/>
              <a:t>Glasfaserzugangspunkte für alle Gemeinden</a:t>
            </a:r>
          </a:p>
          <a:p>
            <a:endParaRPr lang="de-AT" dirty="0" smtClean="0"/>
          </a:p>
          <a:p>
            <a:r>
              <a:rPr lang="de-AT" b="1" dirty="0" smtClean="0"/>
              <a:t>bis 2022: </a:t>
            </a:r>
            <a:r>
              <a:rPr lang="de-AT" dirty="0"/>
              <a:t>bis zu </a:t>
            </a:r>
            <a:r>
              <a:rPr lang="de-AT" dirty="0" smtClean="0"/>
              <a:t>100 </a:t>
            </a:r>
            <a:r>
              <a:rPr lang="de-AT" dirty="0" err="1" smtClean="0"/>
              <a:t>Mbit</a:t>
            </a:r>
            <a:r>
              <a:rPr lang="de-AT" dirty="0" smtClean="0"/>
              <a:t>/s </a:t>
            </a:r>
            <a:r>
              <a:rPr lang="de-AT" dirty="0"/>
              <a:t>für alle Gemeinden und Unternehmen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5856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Versorgungsstand NGA Steiermark auf NUTS 3 Ebene</a:t>
            </a:r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680178" y="-354302"/>
            <a:ext cx="5700254" cy="87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93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6859488" cy="609600"/>
          </a:xfrm>
        </p:spPr>
        <p:txBody>
          <a:bodyPr/>
          <a:lstStyle/>
          <a:p>
            <a:r>
              <a:rPr lang="de-AT" dirty="0" smtClean="0"/>
              <a:t>Versorgungsgrad Access Gemeinden</a:t>
            </a:r>
            <a:endParaRPr lang="de-AT" dirty="0"/>
          </a:p>
        </p:txBody>
      </p:sp>
      <p:grpSp>
        <p:nvGrpSpPr>
          <p:cNvPr id="11" name="Gruppieren 10"/>
          <p:cNvGrpSpPr/>
          <p:nvPr/>
        </p:nvGrpSpPr>
        <p:grpSpPr>
          <a:xfrm>
            <a:off x="611560" y="1124744"/>
            <a:ext cx="7704856" cy="5528971"/>
            <a:chOff x="683568" y="1140389"/>
            <a:chExt cx="7704856" cy="5528971"/>
          </a:xfrm>
        </p:grpSpPr>
        <p:sp>
          <p:nvSpPr>
            <p:cNvPr id="8" name="Rechteck 7"/>
            <p:cNvSpPr/>
            <p:nvPr/>
          </p:nvSpPr>
          <p:spPr bwMode="auto">
            <a:xfrm>
              <a:off x="1763688" y="5445224"/>
              <a:ext cx="2016224" cy="122413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3667" y="1140389"/>
              <a:ext cx="7564757" cy="5157333"/>
            </a:xfrm>
            <a:prstGeom prst="rect">
              <a:avLst/>
            </a:prstGeom>
          </p:spPr>
        </p:pic>
        <p:sp>
          <p:nvSpPr>
            <p:cNvPr id="10" name="Rechteck 9"/>
            <p:cNvSpPr/>
            <p:nvPr/>
          </p:nvSpPr>
          <p:spPr bwMode="auto">
            <a:xfrm>
              <a:off x="1975148" y="5320228"/>
              <a:ext cx="1593304" cy="115212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3568" y="5020074"/>
              <a:ext cx="1800200" cy="16492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696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Aktivitäten zur Umsetzung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04800" y="1268760"/>
            <a:ext cx="8623300" cy="4772025"/>
          </a:xfrm>
        </p:spPr>
        <p:txBody>
          <a:bodyPr/>
          <a:lstStyle/>
          <a:p>
            <a:r>
              <a:rPr lang="de-AT" sz="2200" b="1" dirty="0" smtClean="0"/>
              <a:t>Förderungen </a:t>
            </a:r>
            <a:r>
              <a:rPr lang="de-AT" sz="2200" dirty="0" smtClean="0"/>
              <a:t>auf Bundes- und Landesebene</a:t>
            </a:r>
          </a:p>
          <a:p>
            <a:pPr marL="0" indent="0">
              <a:buNone/>
            </a:pPr>
            <a:endParaRPr lang="de-AT" sz="2200" dirty="0" smtClean="0"/>
          </a:p>
          <a:p>
            <a:r>
              <a:rPr lang="de-AT" sz="2200" b="1" dirty="0" smtClean="0"/>
              <a:t>Bund: </a:t>
            </a:r>
            <a:r>
              <a:rPr lang="de-AT" sz="2200" dirty="0" smtClean="0"/>
              <a:t>Leerrohr (für Gemeinden), Access (Flächenförderung für Provider), Backhaul (Netzknotenförderung für Provider) und Connect (Last Mile-Förderung für Gemeinden und KMU)</a:t>
            </a:r>
          </a:p>
          <a:p>
            <a:pPr marL="0" indent="0">
              <a:buNone/>
            </a:pPr>
            <a:endParaRPr lang="de-AT" sz="2200" dirty="0" smtClean="0"/>
          </a:p>
          <a:p>
            <a:r>
              <a:rPr lang="de-AT" sz="2200" b="1" dirty="0" smtClean="0"/>
              <a:t>Aktuell laufende Calls </a:t>
            </a:r>
            <a:r>
              <a:rPr lang="de-AT" sz="2200" dirty="0" smtClean="0"/>
              <a:t>für Leerrohr, Access bzw. Access-ELER, Backhaul und Connect</a:t>
            </a:r>
          </a:p>
          <a:p>
            <a:pPr marL="0" indent="0">
              <a:buNone/>
            </a:pPr>
            <a:endParaRPr lang="de-AT" sz="2200" dirty="0" smtClean="0"/>
          </a:p>
          <a:p>
            <a:r>
              <a:rPr lang="de-AT" sz="2200" b="1" dirty="0" smtClean="0"/>
              <a:t>Land: </a:t>
            </a:r>
            <a:r>
              <a:rPr lang="de-AT" sz="2200" dirty="0" smtClean="0"/>
              <a:t>Highway2020-Förderung für Unternehmen über SFG (Last Mile)</a:t>
            </a:r>
          </a:p>
          <a:p>
            <a:endParaRPr lang="de-DE" dirty="0" smtClean="0"/>
          </a:p>
          <a:p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7098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Weitere Aktivitäten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7504" y="1052736"/>
            <a:ext cx="8928992" cy="5544616"/>
          </a:xfrm>
        </p:spPr>
        <p:txBody>
          <a:bodyPr/>
          <a:lstStyle/>
          <a:p>
            <a:r>
              <a:rPr lang="de-AT" sz="2200" b="1" dirty="0" smtClean="0"/>
              <a:t>Infrastrukturkooperation</a:t>
            </a:r>
            <a:r>
              <a:rPr lang="de-AT" sz="2200" dirty="0" smtClean="0"/>
              <a:t> mit Energie Steiermark sowie Landes- und Gemeindestraßenbereich seit November 2016 (Pilotprojekte Birkfeld und Lang)</a:t>
            </a:r>
            <a:endParaRPr lang="de-DE" sz="2200" dirty="0" smtClean="0"/>
          </a:p>
          <a:p>
            <a:r>
              <a:rPr lang="de-DE" sz="2200" b="1" dirty="0" smtClean="0"/>
              <a:t>Änderung Stmk. Baugesetz</a:t>
            </a:r>
            <a:r>
              <a:rPr lang="de-DE" sz="2200" dirty="0" smtClean="0"/>
              <a:t> betreffend </a:t>
            </a:r>
            <a:r>
              <a:rPr lang="de-AT" dirty="0"/>
              <a:t>notwendige hochgeschwindigkeitsfähige Infrastrukturen für elektronische </a:t>
            </a:r>
            <a:r>
              <a:rPr lang="de-AT" dirty="0" smtClean="0"/>
              <a:t>Kommunikation bei </a:t>
            </a:r>
            <a:r>
              <a:rPr lang="de-DE" sz="2200" dirty="0" smtClean="0"/>
              <a:t>Neubauten und größeren Renovierungen mit Jänner 2017</a:t>
            </a:r>
          </a:p>
          <a:p>
            <a:r>
              <a:rPr lang="de-DE" sz="2200" b="1" dirty="0" smtClean="0"/>
              <a:t>Zentrales Infrastrukturkataster (ZIS) </a:t>
            </a:r>
            <a:r>
              <a:rPr lang="de-DE" sz="2200" dirty="0" smtClean="0"/>
              <a:t>der Rundfunk- und Telekomregulierungsbehörde (RTR)</a:t>
            </a:r>
          </a:p>
          <a:p>
            <a:r>
              <a:rPr lang="de-DE" sz="2200" b="1" dirty="0" smtClean="0"/>
              <a:t>Breitbandatlas </a:t>
            </a:r>
            <a:r>
              <a:rPr lang="de-DE" sz="2200" dirty="0" smtClean="0"/>
              <a:t>(www.breitbandatlas.info) und </a:t>
            </a:r>
            <a:r>
              <a:rPr lang="de-DE" sz="2200" b="1" dirty="0" smtClean="0"/>
              <a:t>RTR-Netztest </a:t>
            </a:r>
            <a:r>
              <a:rPr lang="de-DE" sz="2200" dirty="0" smtClean="0"/>
              <a:t>(</a:t>
            </a:r>
            <a:r>
              <a:rPr lang="de-DE" sz="2200" dirty="0" smtClean="0">
                <a:solidFill>
                  <a:schemeClr val="tx2"/>
                </a:solidFill>
              </a:rPr>
              <a:t>www.netztest.at</a:t>
            </a:r>
            <a:r>
              <a:rPr lang="de-DE" sz="2200" dirty="0" smtClean="0"/>
              <a:t>) für Standortbestimmung</a:t>
            </a:r>
          </a:p>
          <a:p>
            <a:r>
              <a:rPr lang="de-DE" sz="2200" b="1" dirty="0" smtClean="0"/>
              <a:t>Regionale Masterpläne </a:t>
            </a:r>
            <a:r>
              <a:rPr lang="de-DE" sz="2200" dirty="0" smtClean="0"/>
              <a:t>Weiz und westl. Oberstmk</a:t>
            </a:r>
          </a:p>
          <a:p>
            <a:endParaRPr lang="de-DE" dirty="0" smtClean="0"/>
          </a:p>
          <a:p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1533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Weitere Aktivitäten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1052736"/>
            <a:ext cx="9036496" cy="5184577"/>
          </a:xfrm>
        </p:spPr>
        <p:txBody>
          <a:bodyPr/>
          <a:lstStyle/>
          <a:p>
            <a:r>
              <a:rPr lang="de-DE" sz="2200" b="1" dirty="0"/>
              <a:t>Finanzierung von </a:t>
            </a:r>
            <a:r>
              <a:rPr lang="de-DE" sz="2200" b="1" dirty="0" smtClean="0"/>
              <a:t>weiteren regionalen </a:t>
            </a:r>
            <a:r>
              <a:rPr lang="de-DE" sz="2200" b="1" dirty="0"/>
              <a:t>Masterplänen </a:t>
            </a:r>
            <a:r>
              <a:rPr lang="de-DE" sz="2200" dirty="0"/>
              <a:t>auf NUTS </a:t>
            </a:r>
            <a:r>
              <a:rPr lang="de-DE" sz="2200" dirty="0" smtClean="0"/>
              <a:t>3-Ebene </a:t>
            </a:r>
            <a:r>
              <a:rPr lang="de-DE" sz="2200" dirty="0"/>
              <a:t>über Abteilung 17 für </a:t>
            </a:r>
            <a:r>
              <a:rPr lang="de-DE" sz="2200" dirty="0" smtClean="0"/>
              <a:t>Regionalmanagementstellen Östl. Obersteiermark, Liezen, Südoststeiermark, Oststeiermark, Südweststeiermark und Zentralraum</a:t>
            </a:r>
            <a:endParaRPr lang="de-AT" sz="2200" b="1" dirty="0" smtClean="0"/>
          </a:p>
          <a:p>
            <a:r>
              <a:rPr lang="de-AT" sz="2200" b="1" dirty="0" smtClean="0"/>
              <a:t>Entwicklung einer Fräse für das Straßenbankett </a:t>
            </a:r>
            <a:r>
              <a:rPr lang="de-AT" sz="2200" dirty="0" smtClean="0"/>
              <a:t>(</a:t>
            </a:r>
            <a:r>
              <a:rPr lang="de-AT" sz="2200" dirty="0" smtClean="0">
                <a:hlinkClick r:id="rId3"/>
              </a:rPr>
              <a:t>Lay Jet</a:t>
            </a:r>
            <a:r>
              <a:rPr lang="de-AT" sz="2200" dirty="0" smtClean="0"/>
              <a:t>) über Abteilung 7 - Gemeindestraßenreferat</a:t>
            </a:r>
            <a:endParaRPr lang="de-DE" sz="2200" dirty="0" smtClean="0"/>
          </a:p>
          <a:p>
            <a:r>
              <a:rPr lang="de-DE" sz="2200" b="1" dirty="0" smtClean="0"/>
              <a:t>Finanzielle Unterstützung von Gemeinden </a:t>
            </a:r>
            <a:r>
              <a:rPr lang="de-DE" sz="2200" dirty="0" smtClean="0"/>
              <a:t>über Bedarfszuweisungsmittel – Abteilung 7</a:t>
            </a:r>
          </a:p>
          <a:p>
            <a:r>
              <a:rPr lang="de-DE" b="1" dirty="0" smtClean="0"/>
              <a:t>Regionale Beratungsteams </a:t>
            </a:r>
            <a:r>
              <a:rPr lang="de-DE" dirty="0" smtClean="0"/>
              <a:t>Energie Steiermark/Gemeindestraßenreferat A7</a:t>
            </a:r>
          </a:p>
          <a:p>
            <a:r>
              <a:rPr lang="de-DE" b="1" dirty="0" smtClean="0"/>
              <a:t>Laufend Informationsveranstaltungen </a:t>
            </a:r>
            <a:r>
              <a:rPr lang="de-DE" dirty="0" smtClean="0"/>
              <a:t>in Regionen</a:t>
            </a:r>
          </a:p>
          <a:p>
            <a:r>
              <a:rPr lang="de-DE" dirty="0" smtClean="0"/>
              <a:t>Gründung </a:t>
            </a:r>
            <a:r>
              <a:rPr lang="de-DE" dirty="0" err="1" smtClean="0"/>
              <a:t>steir</a:t>
            </a:r>
            <a:r>
              <a:rPr lang="de-DE" dirty="0" smtClean="0"/>
              <a:t>. </a:t>
            </a:r>
            <a:r>
              <a:rPr lang="de-DE" b="1" dirty="0" smtClean="0"/>
              <a:t>Breitbandinfrastrukturgesellschaft SBIDI </a:t>
            </a:r>
            <a:r>
              <a:rPr lang="de-DE" dirty="0" smtClean="0"/>
              <a:t>im Juni 2018 (operativ mit 1.3.2019)</a:t>
            </a:r>
          </a:p>
          <a:p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3469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Kontakt</a:t>
            </a:r>
          </a:p>
        </p:txBody>
      </p:sp>
      <p:sp>
        <p:nvSpPr>
          <p:cNvPr id="374792" name="Text Box 8"/>
          <p:cNvSpPr txBox="1">
            <a:spLocks noChangeArrowheads="1"/>
          </p:cNvSpPr>
          <p:nvPr/>
        </p:nvSpPr>
        <p:spPr bwMode="auto">
          <a:xfrm>
            <a:off x="1043608" y="1340768"/>
            <a:ext cx="7056784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endParaRPr lang="de-DE" sz="22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  <a:p>
            <a:pPr algn="ctr" eaLnBrk="0" hangingPunct="0">
              <a:defRPr/>
            </a:pPr>
            <a:r>
              <a:rPr lang="de-AT" sz="2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Dr. Gerd Gratzer</a:t>
            </a:r>
            <a:endParaRPr lang="de-DE" sz="2200" b="1" dirty="0" smtClean="0">
              <a:latin typeface="+mn-lt"/>
            </a:endParaRPr>
          </a:p>
          <a:p>
            <a:endParaRPr lang="de-AT" sz="1600" b="1" dirty="0" smtClean="0">
              <a:latin typeface="+mn-lt"/>
            </a:endParaRPr>
          </a:p>
          <a:p>
            <a:r>
              <a:rPr lang="en-GB" sz="1600" b="1" dirty="0">
                <a:solidFill>
                  <a:srgbClr val="000000"/>
                </a:solidFill>
                <a:latin typeface="Arial" charset="0"/>
              </a:rPr>
              <a:t>Amt der Steiermärkischen Landesregierung</a:t>
            </a:r>
          </a:p>
          <a:p>
            <a:pPr lvl="0"/>
            <a:r>
              <a:rPr lang="de-AT" sz="1600" b="1" dirty="0" smtClean="0">
                <a:solidFill>
                  <a:srgbClr val="000000"/>
                </a:solidFill>
                <a:latin typeface="Arial" charset="0"/>
              </a:rPr>
              <a:t>Abteilung 12 </a:t>
            </a:r>
            <a:r>
              <a:rPr lang="de-AT" sz="1600" b="1" dirty="0">
                <a:solidFill>
                  <a:srgbClr val="000000"/>
                </a:solidFill>
                <a:latin typeface="Arial" charset="0"/>
              </a:rPr>
              <a:t>Wirtschaft, Tourismus, </a:t>
            </a:r>
            <a:r>
              <a:rPr lang="de-AT" sz="1600" b="1" dirty="0" smtClean="0">
                <a:solidFill>
                  <a:srgbClr val="000000"/>
                </a:solidFill>
                <a:latin typeface="Arial" charset="0"/>
              </a:rPr>
              <a:t>Sport</a:t>
            </a:r>
          </a:p>
          <a:p>
            <a:pPr lvl="0"/>
            <a:r>
              <a:rPr lang="de-AT" sz="1600" b="1" dirty="0" smtClean="0">
                <a:solidFill>
                  <a:srgbClr val="000000"/>
                </a:solidFill>
                <a:latin typeface="Arial" charset="0"/>
              </a:rPr>
              <a:t>Referat Wirtschaft und Innovation</a:t>
            </a:r>
            <a:endParaRPr lang="de-AT" sz="1600" b="1" dirty="0">
              <a:solidFill>
                <a:srgbClr val="000000"/>
              </a:solidFill>
              <a:latin typeface="Arial" charset="0"/>
            </a:endParaRPr>
          </a:p>
          <a:p>
            <a:pPr lvl="0">
              <a:defRPr/>
            </a:pPr>
            <a:endParaRPr lang="en-GB" sz="1600" b="1" dirty="0">
              <a:solidFill>
                <a:srgbClr val="000000"/>
              </a:solidFill>
              <a:latin typeface="Arial" charset="0"/>
            </a:endParaRPr>
          </a:p>
          <a:p>
            <a:pPr lvl="0">
              <a:defRPr/>
            </a:pPr>
            <a:r>
              <a:rPr lang="en-GB" sz="1600" b="1" dirty="0">
                <a:solidFill>
                  <a:srgbClr val="000000"/>
                </a:solidFill>
                <a:latin typeface="Arial" charset="0"/>
              </a:rPr>
              <a:t>Nikolaiplatz 3, A-8020 Graz</a:t>
            </a:r>
            <a:endParaRPr lang="de-AT" sz="1600" b="1" dirty="0">
              <a:solidFill>
                <a:srgbClr val="000000"/>
              </a:solidFill>
              <a:latin typeface="Arial" charset="0"/>
            </a:endParaRPr>
          </a:p>
          <a:p>
            <a:pPr lvl="0">
              <a:defRPr/>
            </a:pPr>
            <a:r>
              <a:rPr lang="en-GB" sz="1600" b="1" dirty="0">
                <a:solidFill>
                  <a:srgbClr val="000000"/>
                </a:solidFill>
                <a:latin typeface="Arial" charset="0"/>
              </a:rPr>
              <a:t>Telefon: </a:t>
            </a:r>
            <a:r>
              <a:rPr lang="en-GB" sz="1600" b="1" dirty="0" smtClean="0">
                <a:solidFill>
                  <a:srgbClr val="000000"/>
                </a:solidFill>
                <a:latin typeface="Arial" charset="0"/>
              </a:rPr>
              <a:t>0316/877-3154</a:t>
            </a:r>
          </a:p>
          <a:p>
            <a:pPr lvl="0">
              <a:defRPr/>
            </a:pPr>
            <a:r>
              <a:rPr lang="fr-FR" sz="1600" b="1" dirty="0">
                <a:solidFill>
                  <a:srgbClr val="000000"/>
                </a:solidFill>
                <a:latin typeface="Arial" charset="0"/>
              </a:rPr>
              <a:t>E-Mail: gerd.gratzer@stmk.gv.at</a:t>
            </a:r>
            <a:endParaRPr lang="en-GB" sz="1600" b="1" dirty="0" smtClean="0">
              <a:solidFill>
                <a:srgbClr val="000000"/>
              </a:solidFill>
              <a:latin typeface="Arial" charset="0"/>
            </a:endParaRPr>
          </a:p>
          <a:p>
            <a:pPr lvl="0">
              <a:defRPr/>
            </a:pPr>
            <a:r>
              <a:rPr lang="en-GB" sz="1600" b="1" dirty="0" smtClean="0">
                <a:solidFill>
                  <a:srgbClr val="000000"/>
                </a:solidFill>
                <a:latin typeface="Arial" charset="0"/>
              </a:rPr>
              <a:t>Hotline BMVIT: 0800 21 53 59</a:t>
            </a:r>
          </a:p>
          <a:p>
            <a:pPr lvl="0">
              <a:defRPr/>
            </a:pPr>
            <a:r>
              <a:rPr lang="en-GB" sz="1600" b="1" dirty="0" smtClean="0">
                <a:solidFill>
                  <a:srgbClr val="000000"/>
                </a:solidFill>
                <a:latin typeface="Arial" charset="0"/>
              </a:rPr>
              <a:t>Mail BMVIT: </a:t>
            </a:r>
            <a:r>
              <a:rPr lang="en-GB" sz="1600" b="1" dirty="0">
                <a:latin typeface="Arial" charset="0"/>
              </a:rPr>
              <a:t>breitbandbuero@bmvit.gv.at</a:t>
            </a:r>
          </a:p>
          <a:p>
            <a:pPr lvl="0">
              <a:defRPr/>
            </a:pPr>
            <a:r>
              <a:rPr lang="en-GB" sz="1600" b="1" dirty="0" smtClean="0">
                <a:solidFill>
                  <a:srgbClr val="000000"/>
                </a:solidFill>
                <a:latin typeface="Arial" charset="0"/>
              </a:rPr>
              <a:t>Hotline FFG: 057755-7500</a:t>
            </a:r>
          </a:p>
          <a:p>
            <a:pPr lvl="0">
              <a:defRPr/>
            </a:pPr>
            <a:r>
              <a:rPr lang="en-GB" sz="1600" b="1" dirty="0" smtClean="0">
                <a:solidFill>
                  <a:srgbClr val="000000"/>
                </a:solidFill>
                <a:latin typeface="Arial" charset="0"/>
              </a:rPr>
              <a:t>Mail FFG: breitband@ffg.at</a:t>
            </a:r>
            <a:r>
              <a:rPr lang="fr-FR" sz="1600" b="1" dirty="0">
                <a:solidFill>
                  <a:srgbClr val="000000"/>
                </a:solidFill>
                <a:latin typeface="Arial" charset="0"/>
              </a:rPr>
              <a:t/>
            </a:r>
            <a:br>
              <a:rPr lang="fr-FR" sz="1600" b="1" dirty="0">
                <a:solidFill>
                  <a:srgbClr val="000000"/>
                </a:solidFill>
                <a:latin typeface="Arial" charset="0"/>
              </a:rPr>
            </a:br>
            <a:endParaRPr lang="fr-FR" sz="1600" b="1" dirty="0" smtClean="0">
              <a:solidFill>
                <a:srgbClr val="000000"/>
              </a:solidFill>
              <a:latin typeface="Arial" charset="0"/>
            </a:endParaRPr>
          </a:p>
          <a:p>
            <a:pPr lvl="0">
              <a:defRPr/>
            </a:pPr>
            <a:endParaRPr lang="fr-FR" sz="1600" b="1" dirty="0">
              <a:solidFill>
                <a:srgbClr val="000000"/>
              </a:solidFill>
              <a:latin typeface="Arial" charset="0"/>
            </a:endParaRPr>
          </a:p>
          <a:p>
            <a:pPr lvl="0">
              <a:defRPr/>
            </a:pPr>
            <a:r>
              <a:rPr lang="de-AT" sz="1600" b="1" dirty="0" smtClean="0">
                <a:solidFill>
                  <a:srgbClr val="236946"/>
                </a:solidFill>
                <a:latin typeface="Arial" charset="0"/>
              </a:rPr>
              <a:t>www.verwaltung.steiermark.at/breitband </a:t>
            </a:r>
          </a:p>
          <a:p>
            <a:pPr lvl="0">
              <a:defRPr/>
            </a:pPr>
            <a:r>
              <a:rPr lang="de-AT" sz="1600" b="1" dirty="0" smtClean="0">
                <a:solidFill>
                  <a:srgbClr val="236946"/>
                </a:solidFill>
                <a:latin typeface="Arial" charset="0"/>
              </a:rPr>
              <a:t>www.breitbandbuero.at </a:t>
            </a:r>
            <a:r>
              <a:rPr lang="de-AT" sz="1600" b="1" dirty="0" smtClean="0">
                <a:solidFill>
                  <a:srgbClr val="000000"/>
                </a:solidFill>
                <a:latin typeface="Arial" charset="0"/>
              </a:rPr>
              <a:t>(BMVIT)</a:t>
            </a:r>
          </a:p>
          <a:p>
            <a:pPr lvl="0">
              <a:defRPr/>
            </a:pPr>
            <a:r>
              <a:rPr lang="de-AT" sz="1600" b="1" dirty="0">
                <a:solidFill>
                  <a:srgbClr val="236946"/>
                </a:solidFill>
                <a:latin typeface="Arial" charset="0"/>
              </a:rPr>
              <a:t>www.ffg.at/breitband </a:t>
            </a:r>
            <a:r>
              <a:rPr lang="de-AT" sz="1600" b="1" dirty="0" smtClean="0">
                <a:solidFill>
                  <a:srgbClr val="000000"/>
                </a:solidFill>
                <a:latin typeface="Arial" charset="0"/>
              </a:rPr>
              <a:t>(FFG)</a:t>
            </a:r>
          </a:p>
          <a:p>
            <a:pPr lvl="0">
              <a:defRPr/>
            </a:pPr>
            <a:r>
              <a:rPr lang="de-DE" sz="1600" dirty="0" smtClean="0"/>
              <a:t> </a:t>
            </a:r>
          </a:p>
          <a:p>
            <a:pPr>
              <a:defRPr/>
            </a:pPr>
            <a:endParaRPr lang="de-DE" sz="16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ere Präsentation">
  <a:themeElements>
    <a:clrScheme name="Leere 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eere Prä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f:fields xmlns:f="http://schemas.fabasoft.com/folio/2007/fields">
  <f:record>
    <f:field ref="objname" par="" text="Raiffeisenverband_21_03_2019"/>
    <f:field ref="objsubject" par="" text="" edit="true"/>
    <f:field ref="objcreatedby" par="" text="Gratzer, Gerd, Mag.Dr."/>
    <f:field ref="objcreatedat" par="" date="2019-03-19T14:14:14" text="19.03.2019 14:14:14"/>
    <f:field ref="objchangedby" par="" text="Gratzer, Gerd, Mag.Dr."/>
    <f:field ref="objmodifiedat" par="" date="2019-03-19T14:15:53" text="19.03.2019 14:15:53"/>
    <f:field ref="doc_FSCFOLIO_1_1001_FieldDocumentNumber" par="" text=""/>
    <f:field ref="doc_FSCFOLIO_1_1001_FieldSubject" par="" text=""/>
    <f:field ref="FSCFOLIO_1_1001_FieldCurrentUser" par="" text="Ruth Pachernegg"/>
    <f:field ref="CCAPRECONFIG_15_1001_Objektname" par="" text="Raiffeisenverband_21_03_2019"/>
    <f:field ref="CCAPRECONFIG_15_1001_Objektname" par="" text="Raiffeisenverband_21_03_2019"/>
    <f:field ref="LSTMKPRECONFIG_1_1001_FieldDistributionListCopy" par="" text=""/>
    <f:field ref="LSTMKPRECONFIG_1_1001_FieldDistributionList" par="" text="1.  (Empfänger/in), per E-Mail&#10;"/>
  </f:record>
  <f:display par="" text="Allgemein">
    <f:field ref="objname" text="Name"/>
    <f:field ref="objsubject" text="Betreff (einzeilig)"/>
    <f:field ref="objcreatedby" text="Erzeugt von"/>
    <f:field ref="objcreatedat" text="Erzeugt am/um"/>
    <f:field ref="objchangedby" text="Letzte Änderung von"/>
    <f:field ref="objmodifiedat" text="Letzte Änderung am/um"/>
    <f:field ref="FSCFOLIO_1_1001_FieldCurrentUser" text="Aktueller Benutzer"/>
    <f:field ref="CCAPRECONFIG_15_1001_Objektname" text="Objektname"/>
    <f:field ref="LSTMKPRECONFIG_1_1001_FieldDistributionListCopy" text="Ergeht abschriftlich an"/>
    <f:field ref="LSTMKPRECONFIG_1_1001_FieldDistributionList" text="Ergeht an"/>
  </f:display>
  <f:display par="" text="Serienbrief">
    <f:field ref="doc_FSCFOLIO_1_1001_FieldDocumentNumber" text="Dokument Nummer"/>
    <f:field ref="doc_FSCFOLIO_1_1001_FieldSubject" text="Betreff"/>
  </f:display>
  <f:record inx="1">
    <f:field ref="CCAPRECONFIG_15_1001_Beilagenanzahl" par="" text=""/>
    <f:field ref="CCAPRECONFIG_15_1001_Anrede" par="" text=""/>
    <f:field ref="CCAPRECONFIG_15_1001_Anrede_Briefkopf" par="" text=""/>
    <f:field ref="CCAPRECONFIG_15_1001_Geschlecht_Anrede" par="" text=""/>
    <f:field ref="CCAPRECONFIG_15_1001_Titel" par="" text=""/>
    <f:field ref="CCAPRECONFIG_15_1001_Nachgestellter_Titel" par="" text=""/>
    <f:field ref="CCAPRECONFIG_15_1001_Vorname" par="" text=""/>
    <f:field ref="CCAPRECONFIG_15_1001_Nachname" par="" text=""/>
    <f:field ref="CCAPRECONFIG_15_1001_zH" par="" text=""/>
    <f:field ref="CCAPRECONFIG_15_1001_Geschlecht" par="" text=""/>
    <f:field ref="CCAPRECONFIG_15_1001_Strasse" par="" text=""/>
    <f:field ref="CCAPRECONFIG_15_1001_Hausnummer" par="" text=""/>
    <f:field ref="CCAPRECONFIG_15_1001_Stiege" par="" text=""/>
    <f:field ref="CCAPRECONFIG_15_1001_Stock" par="" text=""/>
    <f:field ref="CCAPRECONFIG_15_1001_Tuer" par="" text=""/>
    <f:field ref="CCAPRECONFIG_15_1001_Postfach" par="" text=""/>
    <f:field ref="CCAPRECONFIG_15_1001_Postleitzahl" par="" text=""/>
    <f:field ref="CCAPRECONFIG_15_1001_Ort" par="" text=""/>
    <f:field ref="CCAPRECONFIG_15_1001_Land" par="" text=""/>
    <f:field ref="CCAPRECONFIG_15_1001_Email" par="" text="armin.friedmann@rvstmk.raiffeisen.at"/>
    <f:field ref="CCAPRECONFIG_15_1001_Postalische_Adresse" par="" text=""/>
    <f:field ref="CCAPRECONFIG_15_1001_Adresse" par="" text=""/>
    <f:field ref="CCAPRECONFIG_15_1001_Fax" par="" text=""/>
    <f:field ref="CCAPRECONFIG_15_1001_Telefon" par="" text=""/>
    <f:field ref="CCAPRECONFIG_15_1001_Geburtsdatum" par="" text=""/>
    <f:field ref="CCAPRECONFIG_15_1001_Sozialversicherungsnummer" par="" text=""/>
    <f:field ref="CCAPRECONFIG_15_1001_Berufstitel" par="" text=""/>
    <f:field ref="CCAPRECONFIG_15_1001_Funktionsbezeichnung" par="" text=""/>
    <f:field ref="CCAPRECONFIG_15_1001_Organisationsname" par="" text=""/>
    <f:field ref="CCAPRECONFIG_15_1001_Organisationskurzname" par="" text=""/>
    <f:field ref="CCAPRECONFIG_15_1001_Abschriftsbemerkung" par="" text=""/>
    <f:field ref="CCAPRECONFIG_15_1001_Name_Zeile_2" par="" text=""/>
    <f:field ref="CCAPRECONFIG_15_1001_Name_Zeile_3" par="" text=""/>
    <f:field ref="CCAPRECONFIG_15_1001_Firmenbuchnummer" par="" text=""/>
    <f:field ref="CCAPRECONFIG_15_1001_Versandart" par="" text="E-Mail"/>
    <f:field ref="CCAPRECONFIG_15_1001_Kategorie" par="" text="Empfänger/in"/>
    <f:field ref="CCAPRECONFIG_15_1001_Rechtsform" par="" text=""/>
    <f:field ref="CCAPRECONFIG_15_1001_Ziel" par="" text=""/>
    <f:field ref="CCAPRECONFIG_15_1001_Zusatz_1" par="" text=""/>
    <f:field ref="CCAPRECONFIG_15_1001_Zusatz_2" par="" text=""/>
    <f:field ref="CCAPRECONFIG_15_1001_Zusatz_3" par="" text=""/>
    <f:field ref="CCAPRECONFIG_15_1001_Zusatz_4" par="" text=""/>
    <f:field ref="CCAPRECONFIG_15_1001_Zusatz_5" par="" text=""/>
    <f:field ref="CCAPRECONFIG_15_1001_AntwortReferenz" par="" text=""/>
  </f:record>
  <f:display par="" text="Serialcontext &gt; Adressat/innen">
    <f:field ref="CCAPRECONFIG_15_1001_Beilagenanzahl" text="Anzahl der Beilagen"/>
    <f:field ref="CCAPRECONFIG_15_1001_Anrede" text="Anrede"/>
    <f:field ref="CCAPRECONFIG_15_1001_Anrede_Briefkopf" text="Anrede Briefkopf"/>
    <f:field ref="CCAPRECONFIG_15_1001_Geschlecht_Anrede" text="Geschlecht Anrede"/>
    <f:field ref="CCAPRECONFIG_15_1001_Titel" text="Titel"/>
    <f:field ref="CCAPRECONFIG_15_1001_Nachgestellter_Titel" text="Nachgestellter Titel"/>
    <f:field ref="CCAPRECONFIG_15_1001_Vorname" text="Vorname"/>
    <f:field ref="CCAPRECONFIG_15_1001_Nachname" text="Nachname"/>
    <f:field ref="CCAPRECONFIG_15_1001_zH" text="zH"/>
    <f:field ref="CCAPRECONFIG_15_1001_Geschlecht" text="Geschlecht"/>
    <f:field ref="CCAPRECONFIG_15_1001_Strasse" text="Strasse"/>
    <f:field ref="CCAPRECONFIG_15_1001_Hausnummer" text="Hausnummer"/>
    <f:field ref="CCAPRECONFIG_15_1001_Stiege" text="Stiege"/>
    <f:field ref="CCAPRECONFIG_15_1001_Stock" text="Stock"/>
    <f:field ref="CCAPRECONFIG_15_1001_Tuer" text="Tuer"/>
    <f:field ref="CCAPRECONFIG_15_1001_Postfach" text="Postfach"/>
    <f:field ref="CCAPRECONFIG_15_1001_Postleitzahl" text="Postleitzahl"/>
    <f:field ref="CCAPRECONFIG_15_1001_Ort" text="Ort"/>
    <f:field ref="CCAPRECONFIG_15_1001_Land" text="Land"/>
    <f:field ref="CCAPRECONFIG_15_1001_Email" text="Email"/>
    <f:field ref="CCAPRECONFIG_15_1001_Postalische_Adresse" text="Postalische Adresse"/>
    <f:field ref="CCAPRECONFIG_15_1001_Adresse" text="Adresse"/>
    <f:field ref="CCAPRECONFIG_15_1001_Fax" text="Fax"/>
    <f:field ref="CCAPRECONFIG_15_1001_Telefon" text="Telefon"/>
    <f:field ref="CCAPRECONFIG_15_1001_Geburtsdatum" text="Geburtsdatum"/>
    <f:field ref="CCAPRECONFIG_15_1001_Sozialversicherungsnummer" text="Sozialversicherungsnummer"/>
    <f:field ref="CCAPRECONFIG_15_1001_Berufstitel" text="Berufstitel"/>
    <f:field ref="CCAPRECONFIG_15_1001_Funktionsbezeichnung" text="Funktionsbezeichnung"/>
    <f:field ref="CCAPRECONFIG_15_1001_Organisationsname" text="Organisationsname"/>
    <f:field ref="CCAPRECONFIG_15_1001_Organisationskurzname" text="Organisationskurzname"/>
    <f:field ref="CCAPRECONFIG_15_1001_Abschriftsbemerkung" text="Abschriftsbemerkung"/>
    <f:field ref="CCAPRECONFIG_15_1001_Name_Zeile_2" text="Name Zeile 2"/>
    <f:field ref="CCAPRECONFIG_15_1001_Name_Zeile_3" text="Name Zeile 3"/>
    <f:field ref="CCAPRECONFIG_15_1001_Firmenbuchnummer" text="Firmenbuchnummer"/>
    <f:field ref="CCAPRECONFIG_15_1001_Versandart" text="Versandart"/>
    <f:field ref="CCAPRECONFIG_15_1001_Kategorie" text="Kategorie"/>
    <f:field ref="CCAPRECONFIG_15_1001_Rechtsform" text="Rechtsform"/>
    <f:field ref="CCAPRECONFIG_15_1001_Ziel" text="Ziel"/>
    <f:field ref="CCAPRECONFIG_15_1001_Zusatz_1" text="Zusatz 1"/>
    <f:field ref="CCAPRECONFIG_15_1001_Zusatz_2" text="Zusatz 2"/>
    <f:field ref="CCAPRECONFIG_15_1001_Zusatz_3" text="Zusatz 3"/>
    <f:field ref="CCAPRECONFIG_15_1001_Zusatz_4" text="Zusatz 4"/>
    <f:field ref="CCAPRECONFIG_15_1001_Zusatz_5" text="Zusatz 5"/>
    <f:field ref="CCAPRECONFIG_15_1001_AntwortReferenz" text=""/>
  </f:display>
</f:fields>
</file>

<file path=customXml/itemProps1.xml><?xml version="1.0" encoding="utf-8"?>
<ds:datastoreItem xmlns:ds="http://schemas.openxmlformats.org/officeDocument/2006/customXml" ds:itemID="{4E8A9591-F074-446B-902F-511FF79C122F}">
  <ds:schemaRefs>
    <ds:schemaRef ds:uri="http://schemas.fabasoft.com/folio/2007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327</Words>
  <Application>Microsoft Office PowerPoint</Application>
  <PresentationFormat>Bildschirmpräsentation (4:3)</PresentationFormat>
  <Paragraphs>71</Paragraphs>
  <Slides>8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Verdana</vt:lpstr>
      <vt:lpstr>Wingdings</vt:lpstr>
      <vt:lpstr>Leere Präsentation</vt:lpstr>
      <vt:lpstr>Highway 2020</vt:lpstr>
      <vt:lpstr>Breitbandstrategie Highway 2020 │  3 Ziele</vt:lpstr>
      <vt:lpstr>Versorgungsstand NGA Steiermark auf NUTS 3 Ebene</vt:lpstr>
      <vt:lpstr>Versorgungsgrad Access Gemeinden</vt:lpstr>
      <vt:lpstr>Aktivitäten zur Umsetzung</vt:lpstr>
      <vt:lpstr>Weitere Aktivitäten</vt:lpstr>
      <vt:lpstr>Weitere Aktivitäten</vt:lpstr>
      <vt:lpstr>Kontakt</vt:lpstr>
    </vt:vector>
  </TitlesOfParts>
  <Company>Heimo Lercher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Ziele und Wege 2005–2010</dc:title>
  <dc:creator>Gerd Gratzer</dc:creator>
  <cp:lastModifiedBy>Pachernegg Ruth</cp:lastModifiedBy>
  <cp:revision>899</cp:revision>
  <cp:lastPrinted>2017-10-25T14:21:21Z</cp:lastPrinted>
  <dcterms:created xsi:type="dcterms:W3CDTF">2005-11-17T14:33:20Z</dcterms:created>
  <dcterms:modified xsi:type="dcterms:W3CDTF">2019-04-02T13:03:07Z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SC#CFG@2108.100:dpSalutation">
    <vt:lpwstr/>
  </property>
  <property fmtid="{D5CDD505-2E9C-101B-9397-08002B2CF9AE}" pid="3" name="FSC#CFG@2108.100:dpApproverGender">
    <vt:lpwstr>ups</vt:lpwstr>
  </property>
  <property fmtid="{D5CDD505-2E9C-101B-9397-08002B2CF9AE}" pid="4" name="FSC#CFG@2108.100:dpFileResponsibleGender">
    <vt:lpwstr>Leiter</vt:lpwstr>
  </property>
  <property fmtid="{D5CDD505-2E9C-101B-9397-08002B2CF9AE}" pid="5" name="FSC#CFG@2108.100:dpFileResponsibleGenderBH">
    <vt:lpwstr>BEZIRKSHAUPTMANN</vt:lpwstr>
  </property>
  <property fmtid="{D5CDD505-2E9C-101B-9397-08002B2CF9AE}" pid="6" name="FSC#CFG@2108.100:dpFileResponsibleFAX">
    <vt:lpwstr>+43 (316) 877-3189</vt:lpwstr>
  </property>
  <property fmtid="{D5CDD505-2E9C-101B-9397-08002B2CF9AE}" pid="7" name="FSC#CFG@2108.100:dpFileResponsibleAddrCity">
    <vt:lpwstr>Graz</vt:lpwstr>
  </property>
  <property fmtid="{D5CDD505-2E9C-101B-9397-08002B2CF9AE}" pid="8" name="FSC#CFG@2108.100:dpFileResponsibleAddrZipCode">
    <vt:lpwstr>8020</vt:lpwstr>
  </property>
  <property fmtid="{D5CDD505-2E9C-101B-9397-08002B2CF9AE}" pid="9" name="FSC#CFG@2108.100:dpFileResponsibleAddrStreet">
    <vt:lpwstr>Nikolaiplatz 3</vt:lpwstr>
  </property>
  <property fmtid="{D5CDD505-2E9C-101B-9397-08002B2CF9AE}" pid="10" name="FSC#LSTMKPRECONFIG@1.1001:PageChargessumbrutto">
    <vt:lpwstr>0,00</vt:lpwstr>
  </property>
  <property fmtid="{D5CDD505-2E9C-101B-9397-08002B2CF9AE}" pid="11" name="FSC#LSTMKPRECONFIG@1.1001:PageChargessumnetto">
    <vt:lpwstr>0,00</vt:lpwstr>
  </property>
  <property fmtid="{D5CDD505-2E9C-101B-9397-08002B2CF9AE}" pid="12" name="FSC#LSTMKPRECONFIG@1.1001:PageChargessumvat">
    <vt:lpwstr>0,00</vt:lpwstr>
  </property>
  <property fmtid="{D5CDD505-2E9C-101B-9397-08002B2CF9AE}" pid="13" name="FSC#CFG@2108.100:dpAcceptDraftList">
    <vt:lpwstr/>
  </property>
  <property fmtid="{D5CDD505-2E9C-101B-9397-08002B2CF9AE}" pid="14" name="FSC#CFG@2108.100:dpAcceptDraft">
    <vt:lpwstr/>
  </property>
  <property fmtid="{D5CDD505-2E9C-101B-9397-08002B2CF9AE}" pid="15" name="FSC#CFG@2108.100:DistributionListTest">
    <vt:lpwstr/>
  </property>
  <property fmtid="{D5CDD505-2E9C-101B-9397-08002B2CF9AE}" pid="16" name="FSC#CFG@2108.100:dpAddresseeIBAN">
    <vt:lpwstr/>
  </property>
  <property fmtid="{D5CDD505-2E9C-101B-9397-08002B2CF9AE}" pid="17" name="FSC#CFG@2108.100:dpAddresseeBIC">
    <vt:lpwstr/>
  </property>
  <property fmtid="{D5CDD505-2E9C-101B-9397-08002B2CF9AE}" pid="18" name="FSC#CFG@2108.100:dpViewedList">
    <vt:lpwstr/>
  </property>
  <property fmtid="{D5CDD505-2E9C-101B-9397-08002B2CF9AE}" pid="19" name="FSC#CFG@2108.100:dpPersEmail">
    <vt:lpwstr/>
  </property>
  <property fmtid="{D5CDD505-2E9C-101B-9397-08002B2CF9AE}" pid="20" name="FSC#CFG@2108.100:dpSubjAreaBasenr">
    <vt:lpwstr>WT-WP.01</vt:lpwstr>
  </property>
  <property fmtid="{D5CDD505-2E9C-101B-9397-08002B2CF9AE}" pid="21" name="FSC#LSTMKPRECONFIG@1.1001:OperatingDepartment">
    <vt:lpwstr>Abteilung 12</vt:lpwstr>
  </property>
  <property fmtid="{D5CDD505-2E9C-101B-9397-08002B2CF9AE}" pid="22" name="FSC#LSTMKPRECONFIG@1.1001:Office">
    <vt:lpwstr>Referat Wirtschaft und Innovation</vt:lpwstr>
  </property>
  <property fmtid="{D5CDD505-2E9C-101B-9397-08002B2CF9AE}" pid="23" name="FSC#LSTMKPRECONFIG@1.1001:Agent">
    <vt:lpwstr>Mag. Daniel Hansmann</vt:lpwstr>
  </property>
  <property fmtid="{D5CDD505-2E9C-101B-9397-08002B2CF9AE}" pid="24" name="FSC#LSTMKPRECONFIG@1.1001:AgentPhone">
    <vt:lpwstr>+43 (316) 877-3106</vt:lpwstr>
  </property>
  <property fmtid="{D5CDD505-2E9C-101B-9397-08002B2CF9AE}" pid="25" name="FSC#LSTMKPRECONFIG@1.1001:AgentFax">
    <vt:lpwstr>+43 (316) 877-3189</vt:lpwstr>
  </property>
  <property fmtid="{D5CDD505-2E9C-101B-9397-08002B2CF9AE}" pid="26" name="FSC#LSTMKPRECONFIG@1.1001:DepartmentFax">
    <vt:lpwstr>+43 (316) 877-3129</vt:lpwstr>
  </property>
  <property fmtid="{D5CDD505-2E9C-101B-9397-08002B2CF9AE}" pid="27" name="FSC#LSTMKPRECONFIG@1.1001:DepartmentEMail">
    <vt:lpwstr>wirtschaft@stmk.gv.at</vt:lpwstr>
  </property>
  <property fmtid="{D5CDD505-2E9C-101B-9397-08002B2CF9AE}" pid="28" name="FSC#LSTMKPRECONFIG@1.1001:SubfileDate">
    <vt:lpwstr>08.04.2015</vt:lpwstr>
  </property>
  <property fmtid="{D5CDD505-2E9C-101B-9397-08002B2CF9AE}" pid="29" name="FSC#LSTMKPRECONFIG@1.1001:SubfileSubject">
    <vt:lpwstr>BREITBAND 2014-2022, Interne Arbeitsgruppe Land Steiermark, Präsentation </vt:lpwstr>
  </property>
  <property fmtid="{D5CDD505-2E9C-101B-9397-08002B2CF9AE}" pid="30" name="FSC#LSTMKPRECONFIG@1.1001:SubfileSubjectPart2">
    <vt:lpwstr/>
  </property>
  <property fmtid="{D5CDD505-2E9C-101B-9397-08002B2CF9AE}" pid="31" name="FSC#LSTMKPRECONFIG@1.1001:SubfileNotice">
    <vt:lpwstr/>
  </property>
  <property fmtid="{D5CDD505-2E9C-101B-9397-08002B2CF9AE}" pid="32" name="FSC#LSTMKPRECONFIG@1.1001:DepartmentZipCode">
    <vt:lpwstr>8020</vt:lpwstr>
  </property>
  <property fmtid="{D5CDD505-2E9C-101B-9397-08002B2CF9AE}" pid="33" name="FSC#LSTMKPRECONFIG@1.1001:DepartmentCountry">
    <vt:lpwstr/>
  </property>
  <property fmtid="{D5CDD505-2E9C-101B-9397-08002B2CF9AE}" pid="34" name="FSC#LSTMKPRECONFIG@1.1001:DepartmentCity">
    <vt:lpwstr>Graz</vt:lpwstr>
  </property>
  <property fmtid="{D5CDD505-2E9C-101B-9397-08002B2CF9AE}" pid="35" name="FSC#LSTMKPRECONFIG@1.1001:DepartmentStreet">
    <vt:lpwstr>Nikolaiplatz 3</vt:lpwstr>
  </property>
  <property fmtid="{D5CDD505-2E9C-101B-9397-08002B2CF9AE}" pid="36" name="FSC#LSTMKPRECONFIG@1.1001:DepartmentOfficeHours">
    <vt:lpwstr>Montag bis Donnerstag von 8:00 bis 15:00 Uhr und Freitag von 8:00 bis 12:30 Uhr</vt:lpwstr>
  </property>
  <property fmtid="{D5CDD505-2E9C-101B-9397-08002B2CF9AE}" pid="37" name="FSC#LSTMKPRECONFIG@1.1001:DepartmentBusStop">
    <vt:lpwstr/>
  </property>
  <property fmtid="{D5CDD505-2E9C-101B-9397-08002B2CF9AE}" pid="38" name="FSC#LSTMKPRECONFIG@1.1001:DepartmentDVR">
    <vt:lpwstr>0087122</vt:lpwstr>
  </property>
  <property fmtid="{D5CDD505-2E9C-101B-9397-08002B2CF9AE}" pid="39" name="FSC#LSTMKPRECONFIG@1.1001:DepartmentUID">
    <vt:lpwstr>ATU37001007</vt:lpwstr>
  </property>
  <property fmtid="{D5CDD505-2E9C-101B-9397-08002B2CF9AE}" pid="40" name="FSC#LSTMKPRECONFIG@1.1001:DepartmentGroup">
    <vt:lpwstr>AMT DER STEIERMÄRKISCHEN LANDESREGIERUNG</vt:lpwstr>
  </property>
  <property fmtid="{D5CDD505-2E9C-101B-9397-08002B2CF9AE}" pid="41" name="FSC#LSTMKPRECONFIG@1.1001:OperatingDepartmentDesc">
    <vt:lpwstr>Wirtschaft, Tourismus, Sport</vt:lpwstr>
  </property>
  <property fmtid="{D5CDD505-2E9C-101B-9397-08002B2CF9AE}" pid="42" name="FSC#LSTMKPRECONFIG@1.1001:OfficeDesc">
    <vt:lpwstr>Wirtschaft und Innovation</vt:lpwstr>
  </property>
  <property fmtid="{D5CDD505-2E9C-101B-9397-08002B2CF9AE}" pid="43" name="FSC#LSTMKPRECONFIG@1.1001:SubfileReference">
    <vt:lpwstr>ABT12-51139/2014-302</vt:lpwstr>
  </property>
  <property fmtid="{D5CDD505-2E9C-101B-9397-08002B2CF9AE}" pid="44" name="FSC#LSTMKPRECONFIG@1.1001:Clause">
    <vt:lpwstr/>
  </property>
  <property fmtid="{D5CDD505-2E9C-101B-9397-08002B2CF9AE}" pid="45" name="FSC#LSTMKPRECONFIG@1.1001:ExternalFile">
    <vt:lpwstr/>
  </property>
  <property fmtid="{D5CDD505-2E9C-101B-9397-08002B2CF9AE}" pid="46" name="FSC#LSTMKPRECONFIG@1.1001:ApprovedSignature">
    <vt:lpwstr/>
  </property>
  <property fmtid="{D5CDD505-2E9C-101B-9397-08002B2CF9AE}" pid="47" name="FSC#LSTMKPRECONFIG@1.1001:ApprovalList">
    <vt:lpwstr/>
  </property>
  <property fmtid="{D5CDD505-2E9C-101B-9397-08002B2CF9AE}" pid="48" name="FSC#LSTMKPRECONFIG@1.1001:ApprovedAt">
    <vt:lpwstr/>
  </property>
  <property fmtid="{D5CDD505-2E9C-101B-9397-08002B2CF9AE}" pid="49" name="FSC#LSTMKPRECONFIG@1.1001:AuthoritySigned">
    <vt:lpwstr/>
  </property>
  <property fmtid="{D5CDD505-2E9C-101B-9397-08002B2CF9AE}" pid="50" name="FSC#LSTMKFA1B@15.1300:DistributionList">
    <vt:lpwstr/>
  </property>
  <property fmtid="{D5CDD505-2E9C-101B-9397-08002B2CF9AE}" pid="51" name="FSC#LSTMKFA1B@15.1300:DistributionListCopy">
    <vt:lpwstr/>
  </property>
  <property fmtid="{D5CDD505-2E9C-101B-9397-08002B2CF9AE}" pid="52" name="FSC#LSTMKA5@15.1300:FileResporg">
    <vt:lpwstr>Referat Wirtschaft und Innovation</vt:lpwstr>
  </property>
  <property fmtid="{D5CDD505-2E9C-101B-9397-08002B2CF9AE}" pid="53" name="FSC#LSTMKA5@15.1300:SubfileResporg">
    <vt:lpwstr>Referat Wirtschaft und Innovation</vt:lpwstr>
  </property>
  <property fmtid="{D5CDD505-2E9C-101B-9397-08002B2CF9AE}" pid="54" name="FSC#LSTMKA5@15.1300:dpSubfileNr">
    <vt:lpwstr>302</vt:lpwstr>
  </property>
  <property fmtid="{D5CDD505-2E9C-101B-9397-08002B2CF9AE}" pid="55" name="FSC#LSTMKPRECONFIG@1.1001:dpSalutation">
    <vt:lpwstr/>
  </property>
  <property fmtid="{D5CDD505-2E9C-101B-9397-08002B2CF9AE}" pid="56" name="FSC#LSTMKA5@15.1300:dpPersSalutation">
    <vt:lpwstr/>
  </property>
  <property fmtid="{D5CDD505-2E9C-101B-9397-08002B2CF9AE}" pid="57" name="FSC#LSTMKA5@15.1300:dpPersFunkTitle">
    <vt:lpwstr/>
  </property>
  <property fmtid="{D5CDD505-2E9C-101B-9397-08002B2CF9AE}" pid="58" name="FSC#LSTMKA5@15.1300:dpPersUserTitle">
    <vt:lpwstr/>
  </property>
  <property fmtid="{D5CDD505-2E9C-101B-9397-08002B2CF9AE}" pid="59" name="FSC#LSTMKA5@15.1300:dpPersFirstName">
    <vt:lpwstr/>
  </property>
  <property fmtid="{D5CDD505-2E9C-101B-9397-08002B2CF9AE}" pid="60" name="FSC#LSTMKA5@15.1300:dpPersName">
    <vt:lpwstr/>
  </property>
  <property fmtid="{D5CDD505-2E9C-101B-9397-08002B2CF9AE}" pid="61" name="FSC#LSTMKA5@15.1300:dpPersonnelNr">
    <vt:lpwstr/>
  </property>
  <property fmtid="{D5CDD505-2E9C-101B-9397-08002B2CF9AE}" pid="62" name="FSC#LSTMKA5@15.1300:dpPersJobTitle">
    <vt:lpwstr/>
  </property>
  <property fmtid="{D5CDD505-2E9C-101B-9397-08002B2CF9AE}" pid="63" name="FSC#LSTMKA5@15.1300:FirstAddresseeDateOfBirth">
    <vt:lpwstr/>
  </property>
  <property fmtid="{D5CDD505-2E9C-101B-9397-08002B2CF9AE}" pid="64" name="FSC#LSTMKA5@15.1300:FirstAddresseeJob">
    <vt:lpwstr/>
  </property>
  <property fmtid="{D5CDD505-2E9C-101B-9397-08002B2CF9AE}" pid="65" name="FSC#LSTMKA5@15.1300:FirstAddresseePrivate">
    <vt:lpwstr/>
  </property>
  <property fmtid="{D5CDD505-2E9C-101B-9397-08002B2CF9AE}" pid="66" name="FSC#LSTMKA5@15.1300:FirstAddresseeAddressPrivateWN">
    <vt:lpwstr/>
  </property>
  <property fmtid="{D5CDD505-2E9C-101B-9397-08002B2CF9AE}" pid="67" name="FSC#LSTMKA5@15.1300:FirstAddresseeFile">
    <vt:lpwstr/>
  </property>
  <property fmtid="{D5CDD505-2E9C-101B-9397-08002B2CF9AE}" pid="68" name="FSC#LSTMKA5@15.1300:FirstAddresseeFileAddress">
    <vt:lpwstr/>
  </property>
  <property fmtid="{D5CDD505-2E9C-101B-9397-08002B2CF9AE}" pid="69" name="FSC#LSTMKA5@15.1300:FirstAddresseeFileAddressPrivate">
    <vt:lpwstr/>
  </property>
  <property fmtid="{D5CDD505-2E9C-101B-9397-08002B2CF9AE}" pid="70" name="FSC#LSTMKPRECONFIG@1.1001:FileELAKKey">
    <vt:lpwstr/>
  </property>
  <property fmtid="{D5CDD505-2E9C-101B-9397-08002B2CF9AE}" pid="71" name="FSC#LSTMKERS@15.1700:DecisionDate">
    <vt:lpwstr/>
  </property>
  <property fmtid="{D5CDD505-2E9C-101B-9397-08002B2CF9AE}" pid="72" name="FSC#LSTMKERS@15.1700:CaucusNumber">
    <vt:lpwstr/>
  </property>
  <property fmtid="{D5CDD505-2E9C-101B-9397-08002B2CF9AE}" pid="73" name="FSC#LSTMKERS@15.1700:BureauHead">
    <vt:lpwstr/>
  </property>
  <property fmtid="{D5CDD505-2E9C-101B-9397-08002B2CF9AE}" pid="74" name="FSC#LSTMKERS@15.1700:FurtherRelations">
    <vt:lpwstr/>
  </property>
  <property fmtid="{D5CDD505-2E9C-101B-9397-08002B2CF9AE}" pid="75" name="FSC#COOELAK@1.1001:Subject">
    <vt:lpwstr>BREITBAND 2014-2022</vt:lpwstr>
  </property>
  <property fmtid="{D5CDD505-2E9C-101B-9397-08002B2CF9AE}" pid="76" name="FSC#COOELAK@1.1001:FileReference">
    <vt:lpwstr>ABT12-51139/2014</vt:lpwstr>
  </property>
  <property fmtid="{D5CDD505-2E9C-101B-9397-08002B2CF9AE}" pid="77" name="FSC#COOELAK@1.1001:FileRefYear">
    <vt:lpwstr>2014</vt:lpwstr>
  </property>
  <property fmtid="{D5CDD505-2E9C-101B-9397-08002B2CF9AE}" pid="78" name="FSC#COOELAK@1.1001:FileRefOrdinal">
    <vt:lpwstr>51139</vt:lpwstr>
  </property>
  <property fmtid="{D5CDD505-2E9C-101B-9397-08002B2CF9AE}" pid="79" name="FSC#COOELAK@1.1001:FileRefOU">
    <vt:lpwstr>ABT12</vt:lpwstr>
  </property>
  <property fmtid="{D5CDD505-2E9C-101B-9397-08002B2CF9AE}" pid="80" name="FSC#COOELAK@1.1001:Organization">
    <vt:lpwstr/>
  </property>
  <property fmtid="{D5CDD505-2E9C-101B-9397-08002B2CF9AE}" pid="81" name="FSC#COOELAK@1.1001:Owner">
    <vt:lpwstr>Hansmann Daniel, Mag.</vt:lpwstr>
  </property>
  <property fmtid="{D5CDD505-2E9C-101B-9397-08002B2CF9AE}" pid="82" name="FSC#COOELAK@1.1001:OwnerExtension">
    <vt:lpwstr>3106</vt:lpwstr>
  </property>
  <property fmtid="{D5CDD505-2E9C-101B-9397-08002B2CF9AE}" pid="83" name="FSC#COOELAK@1.1001:OwnerFaxExtension">
    <vt:lpwstr>3189</vt:lpwstr>
  </property>
  <property fmtid="{D5CDD505-2E9C-101B-9397-08002B2CF9AE}" pid="84" name="FSC#COOELAK@1.1001:DispatchedBy">
    <vt:lpwstr/>
  </property>
  <property fmtid="{D5CDD505-2E9C-101B-9397-08002B2CF9AE}" pid="85" name="FSC#COOELAK@1.1001:DispatchedAt">
    <vt:lpwstr/>
  </property>
  <property fmtid="{D5CDD505-2E9C-101B-9397-08002B2CF9AE}" pid="86" name="FSC#COOELAK@1.1001:ApprovedBy">
    <vt:lpwstr/>
  </property>
  <property fmtid="{D5CDD505-2E9C-101B-9397-08002B2CF9AE}" pid="87" name="FSC#COOELAK@1.1001:ApprovedAt">
    <vt:lpwstr/>
  </property>
  <property fmtid="{D5CDD505-2E9C-101B-9397-08002B2CF9AE}" pid="88" name="FSC#COOELAK@1.1001:Department">
    <vt:lpwstr>ABT12-1.0 (Referat Wirtschaft und Innovation)</vt:lpwstr>
  </property>
  <property fmtid="{D5CDD505-2E9C-101B-9397-08002B2CF9AE}" pid="89" name="FSC#COOELAK@1.1001:CreatedAt">
    <vt:lpwstr>08.04.2015</vt:lpwstr>
  </property>
  <property fmtid="{D5CDD505-2E9C-101B-9397-08002B2CF9AE}" pid="90" name="FSC#COOELAK@1.1001:OU">
    <vt:lpwstr>ABT12-1.0 (Referat Wirtschaft und Innovation)</vt:lpwstr>
  </property>
  <property fmtid="{D5CDD505-2E9C-101B-9397-08002B2CF9AE}" pid="91" name="FSC#COOELAK@1.1001:Priority">
    <vt:lpwstr> ()</vt:lpwstr>
  </property>
  <property fmtid="{D5CDD505-2E9C-101B-9397-08002B2CF9AE}" pid="92" name="FSC#COOELAK@1.1001:ObjBarCode">
    <vt:lpwstr>*COO.2108.106.13.390717*</vt:lpwstr>
  </property>
  <property fmtid="{D5CDD505-2E9C-101B-9397-08002B2CF9AE}" pid="93" name="FSC#COOELAK@1.1001:RefBarCode">
    <vt:lpwstr>*COO.2108.106.17.208639*</vt:lpwstr>
  </property>
  <property fmtid="{D5CDD505-2E9C-101B-9397-08002B2CF9AE}" pid="94" name="FSC#COOELAK@1.1001:FileRefBarCode">
    <vt:lpwstr>*ABT12-51139/2014*</vt:lpwstr>
  </property>
  <property fmtid="{D5CDD505-2E9C-101B-9397-08002B2CF9AE}" pid="95" name="FSC#COOELAK@1.1001:ExternalRef">
    <vt:lpwstr/>
  </property>
  <property fmtid="{D5CDD505-2E9C-101B-9397-08002B2CF9AE}" pid="96" name="FSC#COOELAK@1.1001:IncomingNumber">
    <vt:lpwstr/>
  </property>
  <property fmtid="{D5CDD505-2E9C-101B-9397-08002B2CF9AE}" pid="97" name="FSC#COOELAK@1.1001:IncomingSubject">
    <vt:lpwstr/>
  </property>
  <property fmtid="{D5CDD505-2E9C-101B-9397-08002B2CF9AE}" pid="98" name="FSC#COOELAK@1.1001:ProcessResponsible">
    <vt:lpwstr/>
  </property>
  <property fmtid="{D5CDD505-2E9C-101B-9397-08002B2CF9AE}" pid="99" name="FSC#COOELAK@1.1001:ProcessResponsiblePhone">
    <vt:lpwstr/>
  </property>
  <property fmtid="{D5CDD505-2E9C-101B-9397-08002B2CF9AE}" pid="100" name="FSC#COOELAK@1.1001:ProcessResponsibleMail">
    <vt:lpwstr/>
  </property>
  <property fmtid="{D5CDD505-2E9C-101B-9397-08002B2CF9AE}" pid="101" name="FSC#COOELAK@1.1001:ProcessResponsibleFax">
    <vt:lpwstr/>
  </property>
  <property fmtid="{D5CDD505-2E9C-101B-9397-08002B2CF9AE}" pid="102" name="FSC#COOELAK@1.1001:ApproverFirstName">
    <vt:lpwstr/>
  </property>
  <property fmtid="{D5CDD505-2E9C-101B-9397-08002B2CF9AE}" pid="103" name="FSC#COOELAK@1.1001:ApproverSurName">
    <vt:lpwstr/>
  </property>
  <property fmtid="{D5CDD505-2E9C-101B-9397-08002B2CF9AE}" pid="104" name="FSC#COOELAK@1.1001:ApproverTitle">
    <vt:lpwstr/>
  </property>
  <property fmtid="{D5CDD505-2E9C-101B-9397-08002B2CF9AE}" pid="105" name="FSC#COOELAK@1.1001:ExternalDate">
    <vt:lpwstr/>
  </property>
  <property fmtid="{D5CDD505-2E9C-101B-9397-08002B2CF9AE}" pid="106" name="FSC#COOELAK@1.1001:SettlementApprovedAt">
    <vt:lpwstr/>
  </property>
  <property fmtid="{D5CDD505-2E9C-101B-9397-08002B2CF9AE}" pid="107" name="FSC#COOELAK@1.1001:BaseNumber">
    <vt:lpwstr>WT-WP.01</vt:lpwstr>
  </property>
  <property fmtid="{D5CDD505-2E9C-101B-9397-08002B2CF9AE}" pid="108" name="FSC#COOELAK@1.1001:CurrentUserRolePos">
    <vt:lpwstr>Bearbeiter/in</vt:lpwstr>
  </property>
  <property fmtid="{D5CDD505-2E9C-101B-9397-08002B2CF9AE}" pid="109" name="FSC#COOELAK@1.1001:CurrentUserEmail">
    <vt:lpwstr>daniel.hansmann@stmk.gv.at</vt:lpwstr>
  </property>
  <property fmtid="{D5CDD505-2E9C-101B-9397-08002B2CF9AE}" pid="110" name="FSC#ELAKGOV@1.1001:PersonalSubjGender">
    <vt:lpwstr/>
  </property>
  <property fmtid="{D5CDD505-2E9C-101B-9397-08002B2CF9AE}" pid="111" name="FSC#ELAKGOV@1.1001:PersonalSubjFirstName">
    <vt:lpwstr/>
  </property>
  <property fmtid="{D5CDD505-2E9C-101B-9397-08002B2CF9AE}" pid="112" name="FSC#ELAKGOV@1.1001:PersonalSubjSurName">
    <vt:lpwstr/>
  </property>
  <property fmtid="{D5CDD505-2E9C-101B-9397-08002B2CF9AE}" pid="113" name="FSC#ELAKGOV@1.1001:PersonalSubjSalutation">
    <vt:lpwstr/>
  </property>
  <property fmtid="{D5CDD505-2E9C-101B-9397-08002B2CF9AE}" pid="114" name="FSC#ELAKGOV@1.1001:PersonalSubjAddress">
    <vt:lpwstr/>
  </property>
  <property fmtid="{D5CDD505-2E9C-101B-9397-08002B2CF9AE}" pid="115" name="FSC#ATSTATECFG@1.1001:Office">
    <vt:lpwstr>Referat Wirtschaft und Innovation</vt:lpwstr>
  </property>
  <property fmtid="{D5CDD505-2E9C-101B-9397-08002B2CF9AE}" pid="116" name="FSC#ATSTATECFG@1.1001:Agent">
    <vt:lpwstr>Mag. Daniel Hansmann</vt:lpwstr>
  </property>
  <property fmtid="{D5CDD505-2E9C-101B-9397-08002B2CF9AE}" pid="117" name="FSC#ATSTATECFG@1.1001:AgentPhone">
    <vt:lpwstr>+43 (316) 877-3106</vt:lpwstr>
  </property>
  <property fmtid="{D5CDD505-2E9C-101B-9397-08002B2CF9AE}" pid="118" name="FSC#ATSTATECFG@1.1001:DepartmentFax">
    <vt:lpwstr>+43 (316) 877-3129</vt:lpwstr>
  </property>
  <property fmtid="{D5CDD505-2E9C-101B-9397-08002B2CF9AE}" pid="119" name="FSC#ATSTATECFG@1.1001:DepartmentEmail">
    <vt:lpwstr>wirtschaft@stmk.gv.at</vt:lpwstr>
  </property>
  <property fmtid="{D5CDD505-2E9C-101B-9397-08002B2CF9AE}" pid="120" name="FSC#ATSTATECFG@1.1001:SubfileDate">
    <vt:lpwstr>08.04.2015</vt:lpwstr>
  </property>
  <property fmtid="{D5CDD505-2E9C-101B-9397-08002B2CF9AE}" pid="121" name="FSC#ATSTATECFG@1.1001:SubfileSubject">
    <vt:lpwstr>BREITBAND 2014-2022, Interne Arbeitsgruppe Land Steiermark, Präsentation </vt:lpwstr>
  </property>
  <property fmtid="{D5CDD505-2E9C-101B-9397-08002B2CF9AE}" pid="122" name="FSC#ATSTATECFG@1.1001:DepartmentZipCode">
    <vt:lpwstr>8020</vt:lpwstr>
  </property>
  <property fmtid="{D5CDD505-2E9C-101B-9397-08002B2CF9AE}" pid="123" name="FSC#ATSTATECFG@1.1001:DepartmentCountry">
    <vt:lpwstr/>
  </property>
  <property fmtid="{D5CDD505-2E9C-101B-9397-08002B2CF9AE}" pid="124" name="FSC#ATSTATECFG@1.1001:DepartmentCity">
    <vt:lpwstr>Graz</vt:lpwstr>
  </property>
  <property fmtid="{D5CDD505-2E9C-101B-9397-08002B2CF9AE}" pid="125" name="FSC#ATSTATECFG@1.1001:DepartmentStreet">
    <vt:lpwstr>Nikolaiplatz 3</vt:lpwstr>
  </property>
  <property fmtid="{D5CDD505-2E9C-101B-9397-08002B2CF9AE}" pid="126" name="FSC#ATSTATECFG@1.1001:DepartmentDVR">
    <vt:lpwstr>0087122</vt:lpwstr>
  </property>
  <property fmtid="{D5CDD505-2E9C-101B-9397-08002B2CF9AE}" pid="127" name="FSC#ATSTATECFG@1.1001:DepartmentUID">
    <vt:lpwstr>ATU37001007</vt:lpwstr>
  </property>
  <property fmtid="{D5CDD505-2E9C-101B-9397-08002B2CF9AE}" pid="128" name="FSC#ATSTATECFG@1.1001:SubfileReference">
    <vt:lpwstr>ABT12-51139/2014-302</vt:lpwstr>
  </property>
  <property fmtid="{D5CDD505-2E9C-101B-9397-08002B2CF9AE}" pid="129" name="FSC#ATSTATECFG@1.1001:Clause">
    <vt:lpwstr/>
  </property>
  <property fmtid="{D5CDD505-2E9C-101B-9397-08002B2CF9AE}" pid="130" name="FSC#ATSTATECFG@1.1001:ApprovedSignature">
    <vt:lpwstr/>
  </property>
  <property fmtid="{D5CDD505-2E9C-101B-9397-08002B2CF9AE}" pid="131" name="FSC#ATSTATECFG@1.1001:BankAccount">
    <vt:lpwstr/>
  </property>
  <property fmtid="{D5CDD505-2E9C-101B-9397-08002B2CF9AE}" pid="132" name="FSC#ATSTATECFG@1.1001:BankAccountOwner">
    <vt:lpwstr/>
  </property>
  <property fmtid="{D5CDD505-2E9C-101B-9397-08002B2CF9AE}" pid="133" name="FSC#ATSTATECFG@1.1001:BankInstitute">
    <vt:lpwstr>Landes-Hypothekenbank Steiermark AG</vt:lpwstr>
  </property>
  <property fmtid="{D5CDD505-2E9C-101B-9397-08002B2CF9AE}" pid="134" name="FSC#ATSTATECFG@1.1001:BankAccountID">
    <vt:lpwstr/>
  </property>
  <property fmtid="{D5CDD505-2E9C-101B-9397-08002B2CF9AE}" pid="135" name="FSC#ATSTATECFG@1.1001:BankAccountIBAN">
    <vt:lpwstr>AT375600020141005201</vt:lpwstr>
  </property>
  <property fmtid="{D5CDD505-2E9C-101B-9397-08002B2CF9AE}" pid="136" name="FSC#ATSTATECFG@1.1001:BankAccountBIC">
    <vt:lpwstr>HYSTAT2G</vt:lpwstr>
  </property>
  <property fmtid="{D5CDD505-2E9C-101B-9397-08002B2CF9AE}" pid="137" name="FSC#ATSTATECFG@1.1001:BankName">
    <vt:lpwstr/>
  </property>
  <property fmtid="{D5CDD505-2E9C-101B-9397-08002B2CF9AE}" pid="138" name="FSC#ATPRECONFIG@1.1001:ChargePreview">
    <vt:lpwstr/>
  </property>
  <property fmtid="{D5CDD505-2E9C-101B-9397-08002B2CF9AE}" pid="139" name="FSC#ATSTATECFG@1.1001:ExternalFile">
    <vt:lpwstr>Bezug: </vt:lpwstr>
  </property>
  <property fmtid="{D5CDD505-2E9C-101B-9397-08002B2CF9AE}" pid="140" name="FSC#COOSYSTEM@1.1:Container">
    <vt:lpwstr>COO.2108.106.13.390717</vt:lpwstr>
  </property>
  <property fmtid="{D5CDD505-2E9C-101B-9397-08002B2CF9AE}" pid="141" name="FSC#FSCFOLIO@1.1001:docpropproject">
    <vt:lpwstr/>
  </property>
  <property fmtid="{D5CDD505-2E9C-101B-9397-08002B2CF9AE}" pid="142" name="FSC#LSTMKPRECONFIG@1.1001:DistributionListCopyGISA">
    <vt:lpwstr/>
  </property>
</Properties>
</file>